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3" r:id="rId6"/>
    <p:sldId id="266" r:id="rId7"/>
    <p:sldId id="272" r:id="rId8"/>
    <p:sldId id="298" r:id="rId9"/>
    <p:sldId id="273" r:id="rId10"/>
    <p:sldId id="275" r:id="rId11"/>
    <p:sldId id="276" r:id="rId12"/>
    <p:sldId id="277" r:id="rId13"/>
    <p:sldId id="299" r:id="rId14"/>
    <p:sldId id="280" r:id="rId15"/>
    <p:sldId id="278" r:id="rId16"/>
    <p:sldId id="315" r:id="rId17"/>
    <p:sldId id="279" r:id="rId18"/>
    <p:sldId id="291" r:id="rId19"/>
    <p:sldId id="292" r:id="rId20"/>
    <p:sldId id="314" r:id="rId21"/>
    <p:sldId id="316" r:id="rId22"/>
    <p:sldId id="267" r:id="rId23"/>
    <p:sldId id="269" r:id="rId24"/>
    <p:sldId id="281" r:id="rId25"/>
    <p:sldId id="282" r:id="rId26"/>
    <p:sldId id="262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曜堃 杨" initials="曜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674"/>
    <a:srgbClr val="223967"/>
    <a:srgbClr val="213866"/>
    <a:srgbClr val="3237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660"/>
  </p:normalViewPr>
  <p:slideViewPr>
    <p:cSldViewPr snapToGrid="0">
      <p:cViewPr>
        <p:scale>
          <a:sx n="75" d="100"/>
          <a:sy n="75" d="100"/>
        </p:scale>
        <p:origin x="965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7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97EA7-0E9E-49FB-8894-D3277DA29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5FB33-C45A-47E6-99E2-50F98544BE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5FB33-C45A-47E6-99E2-50F98544B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5FB33-C45A-47E6-99E2-50F98544B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5FB33-C45A-47E6-99E2-50F98544B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5FB33-C45A-47E6-99E2-50F98544B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5FB33-C45A-47E6-99E2-50F98544B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14.png"/><Relationship Id="rId2" Type="http://schemas.microsoft.com/office/2007/relationships/hdphoto" Target="../media/image4.wdp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4.bin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18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22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2.png"/><Relationship Id="rId3" Type="http://schemas.openxmlformats.org/officeDocument/2006/relationships/image" Target="../media/image28.png"/><Relationship Id="rId2" Type="http://schemas.microsoft.com/office/2007/relationships/hdphoto" Target="../media/image4.wdp"/><Relationship Id="rId10" Type="http://schemas.openxmlformats.org/officeDocument/2006/relationships/vmlDrawing" Target="../drawings/vmlDrawing5.v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.xml"/><Relationship Id="rId12" Type="http://schemas.openxmlformats.org/officeDocument/2006/relationships/themeOverride" Target="../theme/themeOverride2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microsoft.com/office/2007/relationships/hdphoto" Target="../media/image31.wdp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jpeg"/><Relationship Id="rId2" Type="http://schemas.microsoft.com/office/2007/relationships/hdphoto" Target="../media/image31.wdp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microsoft.com/office/2007/relationships/hdphoto" Target="../media/image31.wdp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1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34"/>
          <p:cNvPicPr>
            <a:picLocks noChangeAspect="1"/>
          </p:cNvPicPr>
          <p:nvPr/>
        </p:nvPicPr>
        <p:blipFill>
          <a:blip r:embed="rId1"/>
          <a:srcRect t="5158" b="10433"/>
          <a:stretch>
            <a:fillRect/>
          </a:stretch>
        </p:blipFill>
        <p:spPr>
          <a:xfrm>
            <a:off x="-6668" y="-10795"/>
            <a:ext cx="12205335" cy="6868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0796"/>
            <a:ext cx="12213908" cy="68687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12000"/>
                </a:schemeClr>
              </a:gs>
              <a:gs pos="30000">
                <a:schemeClr val="accent1">
                  <a:lumMod val="50000"/>
                  <a:alpha val="49000"/>
                </a:schemeClr>
              </a:gs>
              <a:gs pos="70000">
                <a:srgbClr val="1E386B">
                  <a:alpha val="95000"/>
                </a:srgbClr>
              </a:gs>
              <a:gs pos="100000">
                <a:srgbClr val="2138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稻壳儿深海小鱼"/>
          <p:cNvSpPr txBox="1"/>
          <p:nvPr>
            <p:custDataLst>
              <p:tags r:id="rId2"/>
            </p:custDataLst>
          </p:nvPr>
        </p:nvSpPr>
        <p:spPr>
          <a:xfrm>
            <a:off x="1910079" y="2416175"/>
            <a:ext cx="96437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600" b="1" spc="-15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Arial" panose="020B0604020202020204" pitchFamily="34" charset="0"/>
              </a:rPr>
              <a:t>时频域伪随机信号激电法的信号处理</a:t>
            </a:r>
            <a:endParaRPr lang="zh-CN" altLang="en-US" sz="3600" b="1" spc="-15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 bwMode="auto">
          <a:xfrm>
            <a:off x="6323330" y="4626511"/>
            <a:ext cx="5108575" cy="33718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地物</a:t>
            </a:r>
            <a:r>
              <a:rPr lang="en-US" altLang="zh-CN" sz="1600" spc="30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2201 </a:t>
            </a:r>
            <a:r>
              <a:rPr lang="zh-CN" altLang="en-US" sz="1600" spc="300" dirty="0">
                <a:solidFill>
                  <a:schemeClr val="bg1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杨曜堃</a:t>
            </a:r>
            <a:endParaRPr lang="zh-CN" altLang="en-US" sz="1600" spc="300" dirty="0">
              <a:solidFill>
                <a:schemeClr val="bg1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90681" y="3244334"/>
            <a:ext cx="766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  <a:latin typeface="Inconsolata Condensed Thin" pitchFamily="1" charset="0"/>
                <a:ea typeface="Inconsolata Condensed Thin" pitchFamily="1" charset="0"/>
              </a:rPr>
              <a:t>Signal Processing by Pseudo-Random Signal Electrical Prospecting in Time-Frequency Domain</a:t>
            </a:r>
            <a:endParaRPr lang="zh-CN" altLang="en-US" sz="2400" dirty="0">
              <a:solidFill>
                <a:schemeClr val="bg1"/>
              </a:solidFill>
              <a:latin typeface="Inconsolata Condensed Thin" pitchFamily="1" charset="0"/>
              <a:ea typeface="Cormorant SC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5490" y="315678"/>
            <a:ext cx="4320000" cy="481626"/>
            <a:chOff x="445490" y="315678"/>
            <a:chExt cx="4259860" cy="48162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490" y="315678"/>
              <a:ext cx="1658256" cy="48162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103746" y="320814"/>
              <a:ext cx="2601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地球科学与信息物理学院</a:t>
              </a:r>
              <a:endParaRPr lang="zh-CN" altLang="en-US" sz="1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25273" y="589686"/>
              <a:ext cx="22707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School of Geoscience and Info-physics</a:t>
              </a:r>
              <a:endParaRPr lang="zh-CN" altLang="en-US" sz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402705" y="617728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Inconsolata ExtraLight" pitchFamily="1" charset="0"/>
                <a:ea typeface="Inconsolata ExtraLight" pitchFamily="1" charset="0"/>
              </a:rPr>
              <a:t>November 26, 2024</a:t>
            </a:r>
            <a:endParaRPr lang="zh-CN" altLang="en-US" dirty="0">
              <a:solidFill>
                <a:schemeClr val="bg1"/>
              </a:solidFill>
              <a:latin typeface="Inconsolata ExtraLight" pitchFamily="1" charset="0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en-US" altLang="zh-CN" sz="2800" baseline="300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序列伪随机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信号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325" y="1798955"/>
            <a:ext cx="5872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编写</a:t>
            </a:r>
            <a:r>
              <a:rPr lang="en-US" altLang="zh-CN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MATLAB 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程序实现信号生成和频域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分析</a:t>
            </a:r>
            <a:endParaRPr lang="zh-CN" altLang="en-US" sz="2000" dirty="0">
              <a:solidFill>
                <a:srgbClr val="C0000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20" y="1797685"/>
            <a:ext cx="4892675" cy="41522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67360" y="5701030"/>
            <a:ext cx="520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以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n=4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时为例，按列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求和，合成信号，并校正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幅值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114300" imgH="215900" progId="Equation.KSEE3">
                  <p:embed/>
                </p:oleObj>
              </mc:Choice>
              <mc:Fallback>
                <p:oleObj name=""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467360" y="2316480"/>
            <a:ext cx="520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采用矩阵的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表示方法，各行为各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单频率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信号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67360" y="5187315"/>
          <a:ext cx="4846955" cy="464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6" imgW="2520950" imgH="241300" progId="Equation.AxMath">
                  <p:embed/>
                </p:oleObj>
              </mc:Choice>
              <mc:Fallback>
                <p:oleObj name="" r:id="rId6" imgW="2520950" imgH="241300" progId="Equation.AxMath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360" y="5187315"/>
                        <a:ext cx="4846955" cy="464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467360" y="2690495"/>
          <a:ext cx="4846955" cy="177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8" imgW="2470785" imgH="906780" progId="Equation.AxMath">
                  <p:embed/>
                </p:oleObj>
              </mc:Choice>
              <mc:Fallback>
                <p:oleObj name="" r:id="rId8" imgW="2470785" imgH="906780" progId="Equation.AxMath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360" y="2690495"/>
                        <a:ext cx="4846955" cy="177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880745" y="2687955"/>
            <a:ext cx="214630" cy="1831975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960120" y="4641850"/>
            <a:ext cx="0" cy="504000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51255" y="4683760"/>
            <a:ext cx="1570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三元数加法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群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en-US" altLang="zh-CN" sz="2800" baseline="300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序列伪随机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信号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325" y="1798955"/>
            <a:ext cx="5872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编写</a:t>
            </a:r>
            <a:r>
              <a:rPr lang="en-US" altLang="zh-CN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 MATLAB 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程序实现信号生成和频域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分析</a:t>
            </a:r>
            <a:endParaRPr lang="zh-CN" altLang="en-US" sz="2000" dirty="0">
              <a:solidFill>
                <a:srgbClr val="C0000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114300" imgH="215900" progId="Equation.KSEE3">
                  <p:embed/>
                </p:oleObj>
              </mc:Choice>
              <mc:Fallback>
                <p:oleObj name=""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441325" y="2226310"/>
          <a:ext cx="5986780" cy="4167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95"/>
                <a:gridCol w="5594985"/>
              </a:tblGrid>
              <a:tr h="374015"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伪代码：信号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生成</a:t>
                      </a:r>
                      <a:endParaRPr lang="zh-CN" altLang="en-US" b="0">
                        <a:solidFill>
                          <a:schemeClr val="tx1"/>
                        </a:solidFill>
                        <a:latin typeface="OPPO Sans" panose="00020600040101010101" pitchFamily="18" charset="-122"/>
                        <a:ea typeface="OPPO Sans" panose="00020600040101010101" pitchFamily="18" charset="-122"/>
                      </a:endParaRP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93490"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2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3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4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5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6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7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8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9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10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11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12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13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14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15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Input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：频数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n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，采样率</a:t>
                      </a: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 f</a:t>
                      </a:r>
                      <a:r>
                        <a:rPr lang="en-US" altLang="zh-CN" sz="1600" i="1" baseline="-25000">
                          <a:latin typeface="Inconsolata" charset="0"/>
                          <a:cs typeface="Inconsolata" charset="0"/>
                        </a:rPr>
                        <a:t>s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，采样时间</a:t>
                      </a: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t 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</a:t>
                      </a: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step1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：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A = n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行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2</a:t>
                      </a:r>
                      <a:r>
                        <a:rPr lang="en-US" altLang="zh-CN" sz="1600" baseline="30000">
                          <a:latin typeface="Inconsolata" charset="0"/>
                          <a:cs typeface="Inconsolata" charset="0"/>
                        </a:rPr>
                        <a:t>n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列全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1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矩阵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  </a:t>
                      </a:r>
                      <a:r>
                        <a:rPr lang="en-US" altLang="zh-CN" sz="1600" b="1">
                          <a:latin typeface="Inconsolata" charset="0"/>
                          <a:cs typeface="Inconsolata" charset="0"/>
                        </a:rPr>
                        <a:t>for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i = 1 to n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      </a:t>
                      </a:r>
                      <a:r>
                        <a:rPr lang="en-US" altLang="zh-CN" sz="1600" b="1">
                          <a:latin typeface="Inconsolata" charset="0"/>
                          <a:cs typeface="Inconsolata" charset="0"/>
                        </a:rPr>
                        <a:t>for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j = 2</a:t>
                      </a:r>
                      <a:r>
                        <a:rPr lang="en-US" altLang="zh-CN" sz="1600" baseline="30000">
                          <a:latin typeface="Inconsolata" charset="0"/>
                          <a:cs typeface="Inconsolata" charset="0"/>
                        </a:rPr>
                        <a:t>i-1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+1 to 2</a:t>
                      </a:r>
                      <a:r>
                        <a:rPr lang="en-US" altLang="zh-CN" sz="1600" baseline="30000">
                          <a:latin typeface="Inconsolata" charset="0"/>
                          <a:cs typeface="Inconsolata" charset="0"/>
                        </a:rPr>
                        <a:t>i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to n-2</a:t>
                      </a:r>
                      <a:r>
                        <a:rPr lang="en-US" altLang="zh-CN" sz="1600" baseline="30000">
                          <a:latin typeface="Inconsolata" charset="0"/>
                          <a:cs typeface="Inconsolata" charset="0"/>
                        </a:rPr>
                        <a:t>i-1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+1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          A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的第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i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行至第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j+2^</a:t>
                      </a:r>
                      <a:r>
                        <a:rPr lang="en-US" altLang="zh-CN" sz="1600" baseline="30000">
                          <a:latin typeface="Inconsolata" charset="0"/>
                          <a:cs typeface="Inconsolata" charset="0"/>
                        </a:rPr>
                        <a:t>i-1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-1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列元素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= -1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      </a:t>
                      </a:r>
                      <a:r>
                        <a:rPr lang="en-US" altLang="zh-CN" sz="1600" b="1">
                          <a:latin typeface="Inconsolata" charset="0"/>
                          <a:cs typeface="Inconsolata" charset="0"/>
                        </a:rPr>
                        <a:t>endfor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  </a:t>
                      </a:r>
                      <a:r>
                        <a:rPr lang="en-US" altLang="zh-CN" sz="1600" b="1">
                          <a:latin typeface="Inconsolata" charset="0"/>
                          <a:cs typeface="Inconsolata" charset="0"/>
                        </a:rPr>
                        <a:t>endfor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</a:t>
                      </a: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step2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: x = 1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行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2</a:t>
                      </a:r>
                      <a:r>
                        <a:rPr lang="en-US" altLang="zh-CN" sz="1600" baseline="30000">
                          <a:latin typeface="Inconsolata" charset="0"/>
                          <a:cs typeface="Inconsolata" charset="0"/>
                        </a:rPr>
                        <a:t>n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列全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0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向量</a:t>
                      </a:r>
                      <a:endParaRPr lang="zh-CN" altLang="en-US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 </a:t>
                      </a:r>
                      <a:r>
                        <a:rPr lang="en-US" altLang="zh-CN" sz="1600" b="1">
                          <a:latin typeface="Inconsolata" charset="0"/>
                          <a:cs typeface="Inconsolata" charset="0"/>
                        </a:rPr>
                        <a:t>for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i = 1 to 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  <a:sym typeface="+mn-ea"/>
                        </a:rPr>
                        <a:t>2</a:t>
                      </a:r>
                      <a:r>
                        <a:rPr lang="en-US" altLang="zh-CN" sz="1600" baseline="30000">
                          <a:latin typeface="Inconsolata" charset="0"/>
                          <a:cs typeface="Inconsolata" charset="0"/>
                          <a:sym typeface="+mn-ea"/>
                        </a:rPr>
                        <a:t>n 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      x =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对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A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的第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i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列求和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  </a:t>
                      </a:r>
                      <a:r>
                        <a:rPr lang="en-US" altLang="zh-CN" sz="1600" b="1">
                          <a:latin typeface="Inconsolata" charset="0"/>
                          <a:cs typeface="Inconsolata" charset="0"/>
                        </a:rPr>
                        <a:t>endfor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step3: x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每个点重复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k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遍，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k = </a:t>
                      </a: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f</a:t>
                      </a:r>
                      <a:r>
                        <a:rPr lang="en-US" altLang="zh-CN" sz="1600" i="1" baseline="-25000">
                          <a:latin typeface="Inconsolata" charset="0"/>
                          <a:cs typeface="Inconsolata" charset="0"/>
                        </a:rPr>
                        <a:t>s 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/2</a:t>
                      </a:r>
                      <a:r>
                        <a:rPr lang="en-US" altLang="zh-CN" sz="1600" baseline="30000">
                          <a:latin typeface="Inconsolata" charset="0"/>
                          <a:cs typeface="Inconsolata" charset="0"/>
                        </a:rPr>
                        <a:t>n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Output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: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信号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x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6"/>
            </p:custDataLst>
          </p:nvPr>
        </p:nvGraphicFramePr>
        <p:xfrm>
          <a:off x="6428105" y="2226310"/>
          <a:ext cx="5453380" cy="4167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95"/>
                <a:gridCol w="5061585"/>
              </a:tblGrid>
              <a:tr h="374015"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伪代码：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  <a:latin typeface="OPPO Sans" panose="00020600040101010101" pitchFamily="18" charset="-122"/>
                          <a:ea typeface="OPPO Sans" panose="00020600040101010101" pitchFamily="18" charset="-122"/>
                        </a:rPr>
                        <a:t>频域分析</a:t>
                      </a:r>
                      <a:endParaRPr lang="zh-CN" altLang="en-US" b="0">
                        <a:solidFill>
                          <a:schemeClr val="tx1"/>
                        </a:solidFill>
                        <a:latin typeface="OPPO Sans" panose="00020600040101010101" pitchFamily="18" charset="-122"/>
                        <a:ea typeface="OPPO Sans" panose="00020600040101010101" pitchFamily="18" charset="-122"/>
                      </a:endParaRP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93490"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2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3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4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5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6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7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8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9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10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Inconsolata" charset="0"/>
                          <a:cs typeface="Inconsolata" charset="0"/>
                        </a:rPr>
                        <a:t>11</a:t>
                      </a: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endPara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Inconsolata" charset="0"/>
                        <a:cs typeface="Inconsolata" charset="0"/>
                      </a:endParaRP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Input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：信号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x 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</a:t>
                      </a: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step1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：对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x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做傅里叶变换，得到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f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，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a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zh-CN" altLang="en-US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</a:t>
                      </a: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step2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: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对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a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做排序，得到排序后的索引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index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step3: ap = a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的第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index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元素</a:t>
                      </a:r>
                      <a:endParaRPr lang="zh-CN" altLang="en-US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         fp = f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的第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index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元素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 i="1">
                          <a:latin typeface="Inconsolata" charset="0"/>
                          <a:cs typeface="Inconsolata" charset="0"/>
                        </a:rPr>
                        <a:t>Output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: 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频率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f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，幅度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a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，主频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fp</a:t>
                      </a:r>
                      <a:r>
                        <a:rPr lang="zh-CN" altLang="en-US" sz="1600">
                          <a:latin typeface="Inconsolata" charset="0"/>
                          <a:cs typeface="Inconsolata" charset="0"/>
                        </a:rPr>
                        <a:t>，主频幅度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 </a:t>
                      </a:r>
                      <a:r>
                        <a:rPr lang="en-US" altLang="zh-CN" sz="1600">
                          <a:latin typeface="Inconsolata" charset="0"/>
                          <a:cs typeface="Inconsolata" charset="0"/>
                        </a:rPr>
                        <a:t>fa</a:t>
                      </a:r>
                      <a:endParaRPr lang="en-US" altLang="zh-CN" sz="1600">
                        <a:latin typeface="Inconsolata" charset="0"/>
                        <a:cs typeface="Inconsolata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2</a:t>
            </a:r>
            <a:r>
              <a:rPr lang="en-US" altLang="zh-CN" sz="2800" baseline="300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n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序列伪随机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信号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8150" y="2373630"/>
            <a:ext cx="4138295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调整采样率和采样时间，以保证频带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合适。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例如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 n=4 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时，可以取采样率为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2</a:t>
            </a:r>
            <a:r>
              <a:rPr lang="en-US" altLang="zh-CN" baseline="30000">
                <a:latin typeface="OPPO Sans" panose="00020600040101010101" pitchFamily="18" charset="-122"/>
                <a:ea typeface="OPPO Sans" panose="00020600040101010101" pitchFamily="18" charset="-122"/>
              </a:rPr>
              <a:t>8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，采样时间为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2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。亦或可继续增加采样率和采样时间增加计算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精度。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1 Hz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	</a:t>
            </a:r>
            <a:r>
              <a:rPr lang="en-US" altLang="zh-CN">
                <a:solidFill>
                  <a:srgbClr val="92D05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0.58816</a:t>
            </a:r>
            <a:endParaRPr lang="en-US" altLang="zh-CN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2Hz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	</a:t>
            </a:r>
            <a:r>
              <a:rPr lang="en-US" altLang="zh-CN">
                <a:solidFill>
                  <a:srgbClr val="92D05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0.54339</a:t>
            </a:r>
            <a:endParaRPr lang="en-US" altLang="zh-CN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4Hz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	</a:t>
            </a:r>
            <a:r>
              <a:rPr lang="en-US" altLang="zh-CN">
                <a:solidFill>
                  <a:srgbClr val="92D05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0.47746</a:t>
            </a:r>
            <a:endParaRPr lang="en-US" altLang="zh-CN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8Hz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	</a:t>
            </a:r>
            <a:r>
              <a:rPr lang="en-US" altLang="zh-CN">
                <a:solidFill>
                  <a:srgbClr val="92D05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0.47746</a:t>
            </a:r>
            <a:endParaRPr lang="en-US" altLang="zh-CN">
              <a:solidFill>
                <a:srgbClr val="92D05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18" name="图片 17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445" y="2159635"/>
            <a:ext cx="7507605" cy="3897630"/>
          </a:xfrm>
          <a:prstGeom prst="rect">
            <a:avLst/>
          </a:prstGeom>
        </p:spPr>
      </p:pic>
      <p:graphicFrame>
        <p:nvGraphicFramePr>
          <p:cNvPr id="12" name="对象 11"/>
          <p:cNvGraphicFramePr/>
          <p:nvPr/>
        </p:nvGraphicFramePr>
        <p:xfrm>
          <a:off x="526415" y="1917700"/>
          <a:ext cx="3875405" cy="35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4" imgW="2520950" imgH="241300" progId="Equation.AxMath">
                  <p:embed/>
                </p:oleObj>
              </mc:Choice>
              <mc:Fallback>
                <p:oleObj name="" r:id="rId4" imgW="2520950" imgH="241300" progId="Equation.AxMath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6415" y="1917700"/>
                        <a:ext cx="3875405" cy="35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  <a:sym typeface="+mn-ea"/>
              </a:rPr>
              <a:t>2</a:t>
            </a:r>
            <a:r>
              <a:rPr lang="en-US" altLang="zh-CN" sz="2800" baseline="300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  <a:sym typeface="+mn-ea"/>
              </a:rPr>
              <a:t>n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  <a:sym typeface="+mn-ea"/>
              </a:rPr>
              <a:t>序列伪随机信号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pic>
        <p:nvPicPr>
          <p:cNvPr id="9" name="图片 8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" y="2065655"/>
            <a:ext cx="12035790" cy="447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  <a:sym typeface="+mn-ea"/>
              </a:rPr>
              <a:t>3</a:t>
            </a:r>
            <a:r>
              <a:rPr lang="en-US" altLang="zh-CN" sz="2800" baseline="300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  <a:sym typeface="+mn-ea"/>
              </a:rPr>
              <a:t>n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  <a:sym typeface="+mn-ea"/>
              </a:rPr>
              <a:t>序列伪随机信号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pic>
        <p:nvPicPr>
          <p:cNvPr id="3" name="图片 2" descr="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691765"/>
            <a:ext cx="6009640" cy="28181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41325" y="2046605"/>
            <a:ext cx="6601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利用同样的思路，可以计算出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3</a:t>
            </a:r>
            <a:r>
              <a:rPr lang="en-US" altLang="zh-CN" baseline="30000">
                <a:latin typeface="OPPO Sans" panose="00020600040101010101" pitchFamily="18" charset="-122"/>
                <a:ea typeface="OPPO Sans" panose="00020600040101010101" pitchFamily="18" charset="-122"/>
              </a:rPr>
              <a:t>n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以及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a</a:t>
            </a:r>
            <a:r>
              <a:rPr lang="en-US" altLang="zh-CN" baseline="30000">
                <a:latin typeface="OPPO Sans" panose="00020600040101010101" pitchFamily="18" charset="-122"/>
                <a:ea typeface="OPPO Sans" panose="00020600040101010101" pitchFamily="18" charset="-122"/>
              </a:rPr>
              <a:t>n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序列伪随机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信号。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endParaRPr lang="en-US" altLang="zh-CN">
              <a:solidFill>
                <a:srgbClr val="92D05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11" name="图片 10" descr="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130" y="2691765"/>
            <a:ext cx="5935345" cy="2818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时频域的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尝试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1325" y="2571115"/>
            <a:ext cx="4138295" cy="1477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何院士提出的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2</a:t>
            </a:r>
            <a:r>
              <a:rPr lang="en-US" altLang="zh-CN" baseline="30000">
                <a:latin typeface="OPPO Sans" panose="00020600040101010101" pitchFamily="18" charset="-122"/>
                <a:ea typeface="OPPO Sans" panose="00020600040101010101" pitchFamily="18" charset="-122"/>
              </a:rPr>
              <a:t>n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伪随机信号为奇函数，因此很自然联想到偶函数或许也有类似的效果。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</a:t>
            </a:r>
            <a:endParaRPr lang="en-US" altLang="zh-CN">
              <a:solidFill>
                <a:srgbClr val="92D05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325" y="1985010"/>
            <a:ext cx="3478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伪随机信号的另一种思路</a:t>
            </a:r>
            <a:endParaRPr lang="zh-CN" altLang="en-US" sz="2000" dirty="0">
              <a:solidFill>
                <a:srgbClr val="C0000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1325" y="4997450"/>
            <a:ext cx="445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以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n=2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时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为例，合成信号，并校正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幅值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12" name="图片 11" descr="n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0" y="2373630"/>
            <a:ext cx="7119620" cy="333756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41325" y="4048760"/>
          <a:ext cx="428879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2457450" imgH="463550" progId="Equation.AxMath">
                  <p:embed/>
                </p:oleObj>
              </mc:Choice>
              <mc:Fallback>
                <p:oleObj name="" r:id="rId4" imgW="2457450" imgH="463550" progId="Equation.AxMath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1325" y="4048760"/>
                        <a:ext cx="428879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41325" y="5504815"/>
          <a:ext cx="428879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6" imgW="2696845" imgH="241300" progId="Equation.AxMath">
                  <p:embed/>
                </p:oleObj>
              </mc:Choice>
              <mc:Fallback>
                <p:oleObj name="" r:id="rId6" imgW="2696845" imgH="241300" progId="Equation.AxMath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325" y="5504815"/>
                        <a:ext cx="428879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时频域的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尝试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1325" y="2000250"/>
            <a:ext cx="976947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n = 8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时的信号如下所示，可以看出和传统的伪随机信号在一致的思路上呈现一致的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效果。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</a:t>
            </a:r>
            <a:endParaRPr lang="en-US" altLang="zh-CN">
              <a:solidFill>
                <a:srgbClr val="92D05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11" name="图片 10" descr="new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531745"/>
            <a:ext cx="9632315" cy="372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时频域的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尝试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1325" y="1797685"/>
            <a:ext cx="5157470" cy="516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经过实验整理出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 n = 2-10 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时信号各频率幅值如下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表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</a:t>
            </a:r>
            <a:endParaRPr lang="en-US" altLang="zh-CN">
              <a:solidFill>
                <a:srgbClr val="92D05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435610" y="2313940"/>
          <a:ext cx="11465560" cy="35960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2630"/>
                <a:gridCol w="1061720"/>
                <a:gridCol w="1051560"/>
                <a:gridCol w="1062355"/>
                <a:gridCol w="1071880"/>
                <a:gridCol w="1123950"/>
                <a:gridCol w="1071880"/>
                <a:gridCol w="1113790"/>
                <a:gridCol w="1092835"/>
                <a:gridCol w="1102995"/>
                <a:gridCol w="989965"/>
              </a:tblGrid>
              <a:tr h="3956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i="1"/>
                        <a:t>f</a:t>
                      </a:r>
                      <a:endParaRPr lang="en-US" altLang="zh-CN" i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256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512</a:t>
                      </a: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n=2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0.636621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0.636624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n=4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0.453591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0.445807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0.477466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0.477468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n=6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0.38997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0.390765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0.385951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0.382059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0.397888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0.39789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n=8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0.341965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0.341816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0.34248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0.342723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0.340691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0.338258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0.348152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0.348154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n=10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0.309081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0.309016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0.30899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0.308947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0.30915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0.309243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0.308114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0.306411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0.313337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0.31338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41325" y="6015990"/>
            <a:ext cx="5157470" cy="516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可以看出，频率最大的分量具有最大的幅值。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</a:t>
            </a:r>
            <a:endParaRPr lang="en-US" altLang="zh-CN">
              <a:solidFill>
                <a:srgbClr val="92D05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时频域的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尝试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325" y="1892935"/>
            <a:ext cx="11459845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与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2</a:t>
            </a:r>
            <a:r>
              <a:rPr lang="en-US" altLang="zh-CN" baseline="30000">
                <a:latin typeface="OPPO Sans" panose="00020600040101010101" pitchFamily="18" charset="-122"/>
                <a:ea typeface="OPPO Sans" panose="00020600040101010101" pitchFamily="18" charset="-122"/>
              </a:rPr>
              <a:t>n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伪随机信号相比，各频段能量分布更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均匀。以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 n = 9 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为例进行对比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</a:t>
            </a:r>
            <a:endParaRPr lang="en-US" altLang="zh-CN">
              <a:solidFill>
                <a:srgbClr val="92D05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3" name="图片 2" descr="odd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2512695"/>
            <a:ext cx="6281420" cy="2945130"/>
          </a:xfrm>
          <a:prstGeom prst="rect">
            <a:avLst/>
          </a:prstGeom>
        </p:spPr>
      </p:pic>
      <p:pic>
        <p:nvPicPr>
          <p:cNvPr id="12" name="图片 11" descr="even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" y="2512060"/>
            <a:ext cx="6284595" cy="294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时频域的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尝试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325" y="1892935"/>
            <a:ext cx="11459845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同时，通过控制各单频信号关断时间（占空比），可以控制各频率的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能量大小。为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简单说明，以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 n = 2 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为例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		</a:t>
            </a:r>
            <a:endParaRPr lang="en-US" altLang="zh-CN">
              <a:solidFill>
                <a:srgbClr val="92D05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11" name="图片 10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70" y="2531110"/>
            <a:ext cx="6193790" cy="2903855"/>
          </a:xfrm>
          <a:prstGeom prst="rect">
            <a:avLst/>
          </a:prstGeom>
        </p:spPr>
      </p:pic>
      <p:pic>
        <p:nvPicPr>
          <p:cNvPr id="13" name="图片 12" descr="new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2531110"/>
            <a:ext cx="6227445" cy="29197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45275" y="6212840"/>
            <a:ext cx="481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2Hz  </a:t>
            </a:r>
            <a:r>
              <a:rPr lang="en-US" altLang="zh-CN">
                <a:solidFill>
                  <a:srgbClr val="92D050"/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0.45</a:t>
            </a:r>
            <a:r>
              <a:rPr lang="en-US" altLang="zh-CN">
                <a:solidFill>
                  <a:srgbClr val="92D050"/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0159		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4Hz  </a:t>
            </a:r>
            <a:r>
              <a:rPr lang="en-US" altLang="zh-CN">
                <a:solidFill>
                  <a:srgbClr val="92D050"/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0.954936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7880" y="6184265"/>
            <a:ext cx="4814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2Hz  </a:t>
            </a:r>
            <a:r>
              <a:rPr lang="en-US" altLang="zh-CN">
                <a:solidFill>
                  <a:srgbClr val="92D050"/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0.636621		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4Hz  </a:t>
            </a:r>
            <a:r>
              <a:rPr lang="en-US" altLang="zh-CN">
                <a:solidFill>
                  <a:srgbClr val="92D050"/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0.636624</a:t>
            </a:r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17880" y="5368290"/>
          <a:ext cx="428879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5" imgW="2457450" imgH="463550" progId="Equation.AxMath">
                  <p:embed/>
                </p:oleObj>
              </mc:Choice>
              <mc:Fallback>
                <p:oleObj name="" r:id="rId5" imgW="2457450" imgH="463550" progId="Equation.AxMath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" y="5368290"/>
                        <a:ext cx="428879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645275" y="5373370"/>
          <a:ext cx="4262120" cy="80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457450" imgH="463550" progId="Equation.AxMath">
                  <p:embed/>
                </p:oleObj>
              </mc:Choice>
              <mc:Fallback>
                <p:oleObj name="" r:id="rId7" imgW="2457450" imgH="463550" progId="Equation.AxMath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45275" y="5373370"/>
                        <a:ext cx="4262120" cy="80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8248650" y="5793740"/>
            <a:ext cx="268605" cy="3835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977380" y="5794375"/>
            <a:ext cx="268605" cy="3835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027160" y="5800725"/>
            <a:ext cx="268605" cy="3835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310495" y="5829300"/>
            <a:ext cx="268605" cy="3835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766185" y="4472305"/>
            <a:ext cx="156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近似为</a:t>
            </a:r>
            <a:r>
              <a:rPr lang="en-US" altLang="zh-CN">
                <a:solidFill>
                  <a:srgbClr val="C00000"/>
                </a:solidFill>
              </a:rPr>
              <a:t> 1</a:t>
            </a:r>
            <a:r>
              <a:rPr lang="zh-CN" altLang="en-US">
                <a:solidFill>
                  <a:srgbClr val="C00000"/>
                </a:solidFill>
              </a:rPr>
              <a:t>：</a:t>
            </a:r>
            <a:r>
              <a:rPr lang="en-US" altLang="zh-CN">
                <a:solidFill>
                  <a:srgbClr val="C00000"/>
                </a:solidFill>
              </a:rPr>
              <a:t>1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35820" y="4472305"/>
            <a:ext cx="156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近似为</a:t>
            </a:r>
            <a:r>
              <a:rPr lang="en-US" altLang="zh-CN">
                <a:solidFill>
                  <a:srgbClr val="C00000"/>
                </a:solidFill>
              </a:rPr>
              <a:t> 1</a:t>
            </a:r>
            <a:r>
              <a:rPr lang="zh-CN" altLang="en-US">
                <a:solidFill>
                  <a:srgbClr val="C00000"/>
                </a:solidFill>
              </a:rPr>
              <a:t>：</a:t>
            </a:r>
            <a:r>
              <a:rPr lang="en-US" altLang="zh-CN">
                <a:solidFill>
                  <a:srgbClr val="C00000"/>
                </a:solidFill>
              </a:rPr>
              <a:t>2</a:t>
            </a:r>
            <a:endParaRPr lang="en-US" altLang="zh-CN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34"/>
          <p:cNvPicPr>
            <a:picLocks noChangeAspect="1"/>
          </p:cNvPicPr>
          <p:nvPr/>
        </p:nvPicPr>
        <p:blipFill>
          <a:blip r:embed="rId1"/>
          <a:srcRect t="5158" b="10433"/>
          <a:stretch>
            <a:fillRect/>
          </a:stretch>
        </p:blipFill>
        <p:spPr>
          <a:xfrm>
            <a:off x="-13335" y="0"/>
            <a:ext cx="12205335" cy="6868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3335" y="0"/>
            <a:ext cx="12213908" cy="68687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12000"/>
                </a:schemeClr>
              </a:gs>
              <a:gs pos="30000">
                <a:schemeClr val="accent1">
                  <a:lumMod val="50000"/>
                  <a:alpha val="49000"/>
                </a:schemeClr>
              </a:gs>
              <a:gs pos="70000">
                <a:srgbClr val="1E386B">
                  <a:alpha val="95000"/>
                </a:srgbClr>
              </a:gs>
              <a:gs pos="100000">
                <a:srgbClr val="2138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稻壳儿深海小鱼"/>
          <p:cNvGrpSpPr/>
          <p:nvPr>
            <p:custDataLst>
              <p:tags r:id="rId2"/>
            </p:custDataLst>
          </p:nvPr>
        </p:nvGrpSpPr>
        <p:grpSpPr>
          <a:xfrm>
            <a:off x="6280299" y="3418348"/>
            <a:ext cx="6038215" cy="897255"/>
            <a:chOff x="287" y="2303"/>
            <a:chExt cx="9509" cy="1413"/>
          </a:xfrm>
        </p:grpSpPr>
        <p:grpSp>
          <p:nvGrpSpPr>
            <p:cNvPr id="4" name="组合 3"/>
            <p:cNvGrpSpPr/>
            <p:nvPr/>
          </p:nvGrpSpPr>
          <p:grpSpPr>
            <a:xfrm>
              <a:off x="2682" y="2311"/>
              <a:ext cx="7114" cy="1405"/>
              <a:chOff x="639281" y="98441"/>
              <a:chExt cx="6025822" cy="1190252"/>
            </a:xfrm>
          </p:grpSpPr>
          <p:grpSp>
            <p:nvGrpSpPr>
              <p:cNvPr id="34" name="组合 33"/>
              <p:cNvGrpSpPr/>
              <p:nvPr/>
            </p:nvGrpSpPr>
            <p:grpSpPr bwMode="auto">
              <a:xfrm>
                <a:off x="639281" y="98441"/>
                <a:ext cx="6025822" cy="1037237"/>
                <a:chOff x="5984485" y="3425504"/>
                <a:chExt cx="6022632" cy="1037747"/>
              </a:xfrm>
            </p:grpSpPr>
            <p:sp>
              <p:nvSpPr>
                <p:cNvPr id="36" name="矩形 35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6003957" y="4089193"/>
                  <a:ext cx="6003160" cy="374058"/>
                </a:xfrm>
                <a:prstGeom prst="rect">
                  <a:avLst/>
                </a:prstGeom>
              </p:spPr>
              <p:txBody>
                <a:bodyPr wrap="square" anchor="t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  <a:defRPr/>
                  </a:pPr>
                  <a:r>
                    <a:rPr lang="en-US" altLang="zh-CN" sz="12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  <a:cs typeface="+mn-ea"/>
                    </a:rPr>
                    <a:t>Finished work</a:t>
                  </a:r>
                  <a:endPara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</a:endParaRPr>
                </a:p>
              </p:txBody>
            </p:sp>
            <p:sp>
              <p:nvSpPr>
                <p:cNvPr id="37" name="矩形 36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5984485" y="3425504"/>
                  <a:ext cx="4022802" cy="614489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defRPr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latin typeface="OPPO Sans" panose="00020600040101010101" pitchFamily="18" charset="-122"/>
                      <a:ea typeface="OPPO Sans" panose="00020600040101010101" pitchFamily="18" charset="-122"/>
                      <a:cs typeface="+mn-ea"/>
                    </a:rPr>
                    <a:t>已完成的工作</a:t>
                  </a:r>
                  <a:endParaRPr lang="zh-CN" altLang="en-US" sz="2400" b="1" dirty="0">
                    <a:solidFill>
                      <a:schemeClr val="bg1"/>
                    </a:solidFill>
                    <a:latin typeface="OPPO Sans" panose="00020600040101010101" pitchFamily="18" charset="-122"/>
                    <a:ea typeface="OPPO Sans" panose="00020600040101010101" pitchFamily="18" charset="-122"/>
                    <a:cs typeface="+mn-ea"/>
                  </a:endParaRPr>
                </a:p>
              </p:txBody>
            </p:sp>
          </p:grpSp>
          <p:cxnSp>
            <p:nvCxnSpPr>
              <p:cNvPr id="35" name="直接连接符 34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795127" y="1288693"/>
                <a:ext cx="34289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>
              <p:custDataLst>
                <p:tags r:id="rId6"/>
              </p:custDataLst>
            </p:nvPr>
          </p:nvSpPr>
          <p:spPr bwMode="auto">
            <a:xfrm>
              <a:off x="287" y="2303"/>
              <a:ext cx="2203" cy="1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entury Gothic" panose="020B0502020202020204" pitchFamily="34" charset="0"/>
                  <a:cs typeface="+mn-ea"/>
                </a:rPr>
                <a:t>01</a:t>
              </a:r>
              <a:endParaRPr lang="en-US" altLang="zh-CN" sz="4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cs typeface="+mn-ea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655881" y="568696"/>
            <a:ext cx="88189" cy="3681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68040" y="475199"/>
            <a:ext cx="325418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grpSp>
        <p:nvGrpSpPr>
          <p:cNvPr id="41" name="稻壳儿深海小鱼"/>
          <p:cNvGrpSpPr/>
          <p:nvPr>
            <p:custDataLst>
              <p:tags r:id="rId7"/>
            </p:custDataLst>
          </p:nvPr>
        </p:nvGrpSpPr>
        <p:grpSpPr>
          <a:xfrm>
            <a:off x="6280299" y="4872854"/>
            <a:ext cx="6038215" cy="897255"/>
            <a:chOff x="287" y="2303"/>
            <a:chExt cx="9509" cy="1413"/>
          </a:xfrm>
        </p:grpSpPr>
        <p:grpSp>
          <p:nvGrpSpPr>
            <p:cNvPr id="42" name="组合 41"/>
            <p:cNvGrpSpPr/>
            <p:nvPr/>
          </p:nvGrpSpPr>
          <p:grpSpPr>
            <a:xfrm>
              <a:off x="2682" y="2311"/>
              <a:ext cx="7114" cy="1405"/>
              <a:chOff x="639281" y="98441"/>
              <a:chExt cx="6025822" cy="1190252"/>
            </a:xfrm>
          </p:grpSpPr>
          <p:grpSp>
            <p:nvGrpSpPr>
              <p:cNvPr id="44" name="组合 43"/>
              <p:cNvGrpSpPr/>
              <p:nvPr/>
            </p:nvGrpSpPr>
            <p:grpSpPr bwMode="auto">
              <a:xfrm>
                <a:off x="639281" y="98441"/>
                <a:ext cx="6025822" cy="1037237"/>
                <a:chOff x="5984485" y="3425504"/>
                <a:chExt cx="6022632" cy="1037747"/>
              </a:xfrm>
            </p:grpSpPr>
            <p:sp>
              <p:nvSpPr>
                <p:cNvPr id="46" name="矩形 45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003956" y="4089193"/>
                  <a:ext cx="6003161" cy="374058"/>
                </a:xfrm>
                <a:prstGeom prst="rect">
                  <a:avLst/>
                </a:prstGeom>
              </p:spPr>
              <p:txBody>
                <a:bodyPr wrap="square" anchor="t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  <a:defRPr/>
                  </a:pPr>
                  <a:r>
                    <a:rPr lang="en-US" altLang="zh-CN" sz="1200" dirty="0">
                      <a:solidFill>
                        <a:schemeClr val="bg1"/>
                      </a:solidFill>
                      <a:latin typeface="思源黑体 CN ExtraLight" panose="020B0200000000000000" pitchFamily="34" charset="-122"/>
                      <a:ea typeface="思源黑体 CN ExtraLight" panose="020B0200000000000000" pitchFamily="34" charset="-122"/>
                      <a:cs typeface="+mn-ea"/>
                    </a:rPr>
                    <a:t>Unfinished work</a:t>
                  </a:r>
                  <a:endParaRPr lang="en-US" altLang="zh-CN" sz="1200" dirty="0">
                    <a:solidFill>
                      <a:schemeClr val="bg1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</a:endParaRPr>
                </a:p>
              </p:txBody>
            </p:sp>
            <p:sp>
              <p:nvSpPr>
                <p:cNvPr id="47" name="矩形 46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5984485" y="3425504"/>
                  <a:ext cx="4460740" cy="614489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defRPr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latin typeface="OPPO Sans" panose="00020600040101010101" pitchFamily="18" charset="-122"/>
                      <a:ea typeface="OPPO Sans" panose="00020600040101010101" pitchFamily="18" charset="-122"/>
                      <a:cs typeface="+mn-ea"/>
                    </a:rPr>
                    <a:t>下一步的工作</a:t>
                  </a:r>
                  <a:endParaRPr lang="zh-CN" altLang="en-US" sz="2400" b="1" dirty="0">
                    <a:solidFill>
                      <a:schemeClr val="bg1"/>
                    </a:solidFill>
                    <a:latin typeface="OPPO Sans" panose="00020600040101010101" pitchFamily="18" charset="-122"/>
                    <a:ea typeface="OPPO Sans" panose="00020600040101010101" pitchFamily="18" charset="-122"/>
                    <a:cs typeface="+mn-ea"/>
                  </a:endParaRPr>
                </a:p>
              </p:txBody>
            </p:sp>
          </p:grpSp>
          <p:cxnSp>
            <p:nvCxnSpPr>
              <p:cNvPr id="45" name="直接连接符 44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795127" y="1288693"/>
                <a:ext cx="34289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/>
            <p:cNvSpPr/>
            <p:nvPr>
              <p:custDataLst>
                <p:tags r:id="rId11"/>
              </p:custDataLst>
            </p:nvPr>
          </p:nvSpPr>
          <p:spPr bwMode="auto">
            <a:xfrm>
              <a:off x="287" y="2303"/>
              <a:ext cx="2203" cy="1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entury Gothic" panose="020B0502020202020204" pitchFamily="34" charset="0"/>
                  <a:cs typeface="+mn-ea"/>
                </a:rPr>
                <a:t>02</a:t>
              </a:r>
              <a:endParaRPr lang="en-US" altLang="zh-CN" sz="4400" dirty="0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34"/>
          <p:cNvPicPr>
            <a:picLocks noChangeAspect="1"/>
          </p:cNvPicPr>
          <p:nvPr/>
        </p:nvPicPr>
        <p:blipFill>
          <a:blip r:embed="rId1"/>
          <a:srcRect t="5158" b="10433"/>
          <a:stretch>
            <a:fillRect/>
          </a:stretch>
        </p:blipFill>
        <p:spPr>
          <a:xfrm>
            <a:off x="-13335" y="0"/>
            <a:ext cx="12205335" cy="6868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5812" y="0"/>
            <a:ext cx="12213908" cy="68687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12000"/>
                </a:schemeClr>
              </a:gs>
              <a:gs pos="30000">
                <a:schemeClr val="accent1">
                  <a:lumMod val="50000"/>
                  <a:alpha val="49000"/>
                </a:schemeClr>
              </a:gs>
              <a:gs pos="70000">
                <a:srgbClr val="1E386B">
                  <a:alpha val="95000"/>
                </a:srgbClr>
              </a:gs>
              <a:gs pos="100000">
                <a:srgbClr val="2138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901440" y="2251366"/>
            <a:ext cx="4389120" cy="2296331"/>
            <a:chOff x="7584313" y="1182062"/>
            <a:chExt cx="2122551" cy="1110598"/>
          </a:xfrm>
        </p:grpSpPr>
        <p:sp>
          <p:nvSpPr>
            <p:cNvPr id="9" name="文本框 4"/>
            <p:cNvSpPr txBox="1"/>
            <p:nvPr/>
          </p:nvSpPr>
          <p:spPr>
            <a:xfrm>
              <a:off x="7584313" y="1712833"/>
              <a:ext cx="2122551" cy="5798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latin typeface="OPPO Sans" panose="00020600040101010101" pitchFamily="18" charset="-122"/>
                  <a:ea typeface="OPPO Sans" panose="00020600040101010101" pitchFamily="18" charset="-122"/>
                  <a:cs typeface="+mn-ea"/>
                </a:rPr>
                <a:t>下一步的工作</a:t>
              </a:r>
              <a:endParaRPr lang="zh-CN" altLang="en-US" sz="36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</a:endParaRPr>
            </a:p>
            <a:p>
              <a:pPr algn="ctr">
                <a:defRPr/>
              </a:pPr>
              <a:endParaRPr lang="zh-CN" altLang="en-US" sz="36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407684" y="1182062"/>
              <a:ext cx="475332" cy="422565"/>
              <a:chOff x="8407684" y="1182062"/>
              <a:chExt cx="475332" cy="422565"/>
            </a:xfrm>
          </p:grpSpPr>
          <p:sp>
            <p:nvSpPr>
              <p:cNvPr id="11" name="圆角矩形 8"/>
              <p:cNvSpPr/>
              <p:nvPr/>
            </p:nvSpPr>
            <p:spPr>
              <a:xfrm>
                <a:off x="8407684" y="1182062"/>
                <a:ext cx="456653" cy="422565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文本框 9"/>
              <p:cNvSpPr txBox="1"/>
              <p:nvPr/>
            </p:nvSpPr>
            <p:spPr>
              <a:xfrm>
                <a:off x="8408161" y="1201289"/>
                <a:ext cx="474855" cy="38411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j-ea"/>
                    <a:cs typeface="+mn-ea"/>
                    <a:sym typeface="+mn-lt"/>
                  </a:rPr>
                  <a:t>02</a:t>
                </a:r>
                <a:endParaRPr kumimoji="0" lang="en-US" altLang="zh-CN" sz="4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j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 bwMode="auto">
          <a:xfrm>
            <a:off x="3194685" y="4073858"/>
            <a:ext cx="5802630" cy="34290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rPr>
              <a:t>Finished Work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下一步的工作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Unfinished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改进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方法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1325" y="2291080"/>
            <a:ext cx="3429635" cy="293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进一步深入学习有关数字信号处理的原理、算法和应用，对原有方法和程序进行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改进。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学习广域电磁法和伪随机信号电法的理论和应用。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通过对方法的改进，实现时频域的电法信号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分析。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2501265"/>
            <a:ext cx="2115185" cy="29375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95" y="2383790"/>
            <a:ext cx="3162935" cy="31629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235" y="2383790"/>
            <a:ext cx="2217420" cy="3102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下一步的工作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Unfinished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撰写专利申请书和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说明书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75" y="2376805"/>
            <a:ext cx="6896735" cy="17519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41325" y="2501265"/>
            <a:ext cx="41382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在已有的代码基础之上，逐步学习并撰写专利申请书和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说明书。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充分调研与自己技术方案最相关的其他技术方案，这些方案可能来自于其他专利、论文、公众号和技术博客。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分析其他相关方案所存在的缺陷，以体现自己所提出的技术方案的意义。这点跟写论文的思路是一样的，先进行充分的文献调研，然后引出要解决的技术问题、技术方案的目的意义。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下一步的工作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Unfinished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开发</a:t>
            </a:r>
            <a:r>
              <a:rPr lang="en-US" altLang="zh-CN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GUI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界面形成独立</a:t>
            </a:r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软件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15" y="2520315"/>
            <a:ext cx="6744970" cy="34817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41325" y="2597150"/>
            <a:ext cx="4138295" cy="3276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利用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MATLAB Appdesigner 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在已有代码基础上制作有独立界面的软件，对代码进行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封装。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后续进一步学习使用其他开源语言编写程序进行开发，学习在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 Linux 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系统中进行开发</a:t>
            </a:r>
            <a:r>
              <a:rPr lang="zh-CN" altLang="en-US">
                <a:latin typeface="OPPO Sans" panose="00020600040101010101" pitchFamily="18" charset="-122"/>
                <a:ea typeface="OPPO Sans" panose="00020600040101010101" pitchFamily="18" charset="-122"/>
              </a:rPr>
              <a:t>等。</a:t>
            </a:r>
            <a:r>
              <a:rPr lang="en-US" altLang="zh-CN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endParaRPr lang="zh-CN" altLang="en-US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endParaRPr lang="en-US" altLang="zh-CN">
              <a:solidFill>
                <a:srgbClr val="92D05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34"/>
          <p:cNvPicPr>
            <a:picLocks noChangeAspect="1"/>
          </p:cNvPicPr>
          <p:nvPr/>
        </p:nvPicPr>
        <p:blipFill>
          <a:blip r:embed="rId1"/>
          <a:srcRect t="5158" b="10433"/>
          <a:stretch>
            <a:fillRect/>
          </a:stretch>
        </p:blipFill>
        <p:spPr>
          <a:xfrm>
            <a:off x="-13335" y="0"/>
            <a:ext cx="12205335" cy="6868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5812" y="0"/>
            <a:ext cx="12213908" cy="68687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12000"/>
                </a:schemeClr>
              </a:gs>
              <a:gs pos="30000">
                <a:schemeClr val="accent1">
                  <a:lumMod val="50000"/>
                  <a:alpha val="49000"/>
                </a:schemeClr>
              </a:gs>
              <a:gs pos="70000">
                <a:srgbClr val="1E386B">
                  <a:alpha val="95000"/>
                </a:srgbClr>
              </a:gs>
              <a:gs pos="100000">
                <a:srgbClr val="2138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445490" y="315678"/>
            <a:ext cx="4259860" cy="481626"/>
            <a:chOff x="445490" y="315678"/>
            <a:chExt cx="4259860" cy="48162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490" y="315678"/>
              <a:ext cx="1658256" cy="481626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103746" y="320814"/>
              <a:ext cx="2601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地球科学与信息物理学院</a:t>
              </a:r>
              <a:endParaRPr lang="zh-CN" altLang="en-US" sz="16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125273" y="589686"/>
              <a:ext cx="22707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School of Geoscience and Info-physics</a:t>
              </a:r>
              <a:endParaRPr lang="zh-CN" altLang="en-US" sz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" name="稻壳儿深海小鱼"/>
          <p:cNvSpPr txBox="1"/>
          <p:nvPr>
            <p:custDataLst>
              <p:tags r:id="rId3"/>
            </p:custDataLst>
          </p:nvPr>
        </p:nvSpPr>
        <p:spPr>
          <a:xfrm>
            <a:off x="1910079" y="2416175"/>
            <a:ext cx="96437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600" b="1" spc="-15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感谢各位老师的聆听！</a:t>
            </a:r>
            <a:endParaRPr lang="zh-CN" altLang="en-US" sz="3600" b="1" spc="-15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3877" y="3244334"/>
            <a:ext cx="871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Thank You for Listening</a:t>
            </a:r>
            <a:r>
              <a:rPr lang="zh-CN" altLang="en-US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！</a:t>
            </a:r>
            <a:endParaRPr lang="zh-CN" altLang="en-US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34"/>
          <p:cNvPicPr>
            <a:picLocks noChangeAspect="1"/>
          </p:cNvPicPr>
          <p:nvPr/>
        </p:nvPicPr>
        <p:blipFill>
          <a:blip r:embed="rId1"/>
          <a:srcRect t="5158" b="10433"/>
          <a:stretch>
            <a:fillRect/>
          </a:stretch>
        </p:blipFill>
        <p:spPr>
          <a:xfrm>
            <a:off x="-13335" y="0"/>
            <a:ext cx="12205335" cy="6868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5812" y="0"/>
            <a:ext cx="12213908" cy="68687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12000"/>
                </a:schemeClr>
              </a:gs>
              <a:gs pos="30000">
                <a:schemeClr val="accent1">
                  <a:lumMod val="50000"/>
                  <a:alpha val="49000"/>
                </a:schemeClr>
              </a:gs>
              <a:gs pos="70000">
                <a:srgbClr val="1E386B">
                  <a:alpha val="95000"/>
                </a:srgbClr>
              </a:gs>
              <a:gs pos="100000">
                <a:srgbClr val="21386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901440" y="2251366"/>
            <a:ext cx="4389120" cy="2296331"/>
            <a:chOff x="7584313" y="1182062"/>
            <a:chExt cx="2122551" cy="1110598"/>
          </a:xfrm>
        </p:grpSpPr>
        <p:sp>
          <p:nvSpPr>
            <p:cNvPr id="9" name="文本框 4"/>
            <p:cNvSpPr txBox="1"/>
            <p:nvPr/>
          </p:nvSpPr>
          <p:spPr>
            <a:xfrm>
              <a:off x="7584313" y="1712833"/>
              <a:ext cx="2122551" cy="5798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latin typeface="OPPO Sans" panose="00020600040101010101" pitchFamily="18" charset="-122"/>
                  <a:ea typeface="OPPO Sans" panose="00020600040101010101" pitchFamily="18" charset="-122"/>
                  <a:cs typeface="+mn-ea"/>
                </a:rPr>
                <a:t>已完成的工作</a:t>
              </a:r>
              <a:endParaRPr lang="zh-CN" altLang="en-US" sz="36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</a:endParaRPr>
            </a:p>
            <a:p>
              <a:pPr algn="ctr">
                <a:defRPr/>
              </a:pPr>
              <a:endParaRPr lang="zh-CN" altLang="en-US" sz="36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407684" y="1182062"/>
              <a:ext cx="475332" cy="422565"/>
              <a:chOff x="8407684" y="1182062"/>
              <a:chExt cx="475332" cy="422565"/>
            </a:xfrm>
          </p:grpSpPr>
          <p:sp>
            <p:nvSpPr>
              <p:cNvPr id="11" name="圆角矩形 8"/>
              <p:cNvSpPr/>
              <p:nvPr/>
            </p:nvSpPr>
            <p:spPr>
              <a:xfrm>
                <a:off x="8407684" y="1182062"/>
                <a:ext cx="456653" cy="422565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文本框 9"/>
              <p:cNvSpPr txBox="1"/>
              <p:nvPr/>
            </p:nvSpPr>
            <p:spPr>
              <a:xfrm>
                <a:off x="8408161" y="1201289"/>
                <a:ext cx="474855" cy="38411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j-ea"/>
                    <a:cs typeface="+mn-ea"/>
                    <a:sym typeface="+mn-lt"/>
                  </a:rPr>
                  <a:t>01</a:t>
                </a:r>
                <a:endParaRPr kumimoji="0" lang="en-US" altLang="zh-CN" sz="4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j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 bwMode="auto">
          <a:xfrm>
            <a:off x="3194685" y="4073858"/>
            <a:ext cx="5802630" cy="34290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</a:rPr>
              <a:t>Finished Work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理论基础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545" y="1798923"/>
            <a:ext cx="44761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三元数加法群自封闭加法</a:t>
            </a:r>
            <a:endParaRPr lang="zh-CN" altLang="en-US" sz="2000" dirty="0">
              <a:solidFill>
                <a:srgbClr val="C00000"/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1554" y="2213971"/>
            <a:ext cx="4670611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a </a:t>
            </a:r>
            <a:r>
              <a:rPr lang="en-US" altLang="zh-CN" sz="1800" b="0" i="1" u="none" strike="noStrike" baseline="30000" dirty="0">
                <a:latin typeface="OPPO Sans" panose="00020600040101010101" pitchFamily="18" charset="-122"/>
                <a:ea typeface="OPPO Sans" panose="00020600040101010101" pitchFamily="18" charset="-122"/>
              </a:rPr>
              <a:t>n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序列伪随机多频信号电法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(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包括激电法和电磁法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)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，根据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an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序列伪随机多频信号编码的数学原理，用−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1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，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0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，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1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这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3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个码元分别表示电流−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1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，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0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和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1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，将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n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个不同频率的电流组合为含有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n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个主要频率成分的合成电流，同时供入地下，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1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次观测可以从地下提取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n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个不同频率的响应。采用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a</a:t>
            </a:r>
            <a:r>
              <a:rPr lang="en-US" altLang="zh-CN" sz="1800" b="0" i="1" u="none" strike="noStrike" baseline="30000" dirty="0">
                <a:latin typeface="OPPO Sans" panose="00020600040101010101" pitchFamily="18" charset="-122"/>
                <a:ea typeface="OPPO Sans" panose="00020600040101010101" pitchFamily="18" charset="-122"/>
              </a:rPr>
              <a:t>  n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序列伪随机激电法，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1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次能够提取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n 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个频率的振幅谱和相位谱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(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或者实分量和虚分量</a:t>
            </a:r>
            <a:r>
              <a:rPr lang="en-US" altLang="zh-CN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)</a:t>
            </a:r>
            <a:r>
              <a:rPr lang="zh-CN" altLang="en-US" sz="1800" b="0" i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。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</p:blipFill>
        <p:spPr>
          <a:xfrm>
            <a:off x="7100570" y="2199005"/>
            <a:ext cx="5010785" cy="32664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540" y="2374900"/>
            <a:ext cx="1764030" cy="246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理论基础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1357" y="1821891"/>
            <a:ext cx="68111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dirty="0"/>
              <a:t>由于实际应用中的电信号是连续信号，而计算机分析时使用的是离散的数字信号，因此需要注意一些问题。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dirty="0"/>
              <a:t>一是</a:t>
            </a:r>
            <a:r>
              <a:rPr lang="zh-CN" altLang="en-US" dirty="0">
                <a:solidFill>
                  <a:srgbClr val="C00000"/>
                </a:solidFill>
              </a:rPr>
              <a:t>离散信号的傅里叶变换仍是连续信号</a:t>
            </a:r>
            <a:r>
              <a:rPr lang="zh-CN" altLang="en-US" dirty="0"/>
              <a:t>，计算机仍无法直接处理。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dirty="0"/>
              <a:t>二是如果将连续信号采样得到离散信号的过程看作是模数转换，那么是</a:t>
            </a:r>
            <a:r>
              <a:rPr lang="zh-CN" altLang="en-US" dirty="0">
                <a:solidFill>
                  <a:srgbClr val="C00000"/>
                </a:solidFill>
              </a:rPr>
              <a:t>不能够信任频率几乎为采样率一半的任何</a:t>
            </a:r>
            <a:r>
              <a:rPr lang="en-US" altLang="zh-CN" dirty="0">
                <a:solidFill>
                  <a:srgbClr val="C00000"/>
                </a:solidFill>
              </a:rPr>
              <a:t>FFT</a:t>
            </a:r>
            <a:r>
              <a:rPr lang="zh-CN" altLang="en-US" dirty="0">
                <a:solidFill>
                  <a:srgbClr val="C00000"/>
                </a:solidFill>
              </a:rPr>
              <a:t>的频谱分量分析结果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71" y="1606435"/>
            <a:ext cx="4320316" cy="462071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l="7427" r="7206"/>
          <a:stretch>
            <a:fillRect/>
          </a:stretch>
        </p:blipFill>
        <p:spPr>
          <a:xfrm>
            <a:off x="407013" y="4713647"/>
            <a:ext cx="7057658" cy="1524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理论基础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1545" y="1798923"/>
            <a:ext cx="44761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数字信号通过</a:t>
            </a:r>
            <a:r>
              <a:rPr lang="en-US" altLang="zh-CN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FFT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转为幅频谱的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过程</a:t>
            </a:r>
            <a:endParaRPr lang="zh-CN" altLang="en-US" sz="2000" dirty="0">
              <a:solidFill>
                <a:srgbClr val="C0000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1325" y="2214245"/>
            <a:ext cx="5147945" cy="4077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FFT + </a:t>
            </a:r>
            <a:r>
              <a:rPr lang="en-US" altLang="zh-CN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FFTshift + 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幅值归一化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以右侧矩形窗信号为例，以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</a:t>
            </a:r>
            <a:r>
              <a:rPr lang="en-US" altLang="zh-CN" i="1" baseline="-250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s</a:t>
            </a:r>
            <a:r>
              <a:rPr lang="en-US" altLang="zh-CN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 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为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采样频率采样，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FFT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关于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</a:t>
            </a:r>
            <a:r>
              <a:rPr lang="en-US" altLang="zh-CN" i="1" baseline="-250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s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 </a:t>
            </a:r>
            <a:r>
              <a:rPr lang="en-US" altLang="zh-CN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/2 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对称，做</a:t>
            </a:r>
            <a:r>
              <a:rPr lang="en-US" altLang="zh-CN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FFTshift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后将直流分量移到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</a:t>
            </a:r>
            <a:r>
              <a:rPr lang="en-US" altLang="zh-CN" i="1" baseline="-250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s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 </a:t>
            </a:r>
            <a:r>
              <a:rPr lang="en-US" altLang="zh-CN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/2 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上。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（根据采样定理，频谱带宽极限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频率不超过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</a:t>
            </a:r>
            <a:r>
              <a:rPr lang="en-US" altLang="zh-CN" i="1" baseline="-250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s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 </a:t>
            </a:r>
            <a:r>
              <a:rPr lang="en-US" altLang="zh-CN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/2 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）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幅值归一化处理时，各分量均除以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</a:t>
            </a:r>
            <a:r>
              <a:rPr lang="en-US" altLang="zh-CN" i="1" baseline="-250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s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 </a:t>
            </a:r>
            <a:r>
              <a:rPr lang="en-US" altLang="zh-CN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/2 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。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（有些方法中将直流分量除以</a:t>
            </a:r>
            <a:r>
              <a:rPr lang="en-US" altLang="zh-CN" i="1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</a:t>
            </a:r>
            <a:r>
              <a:rPr lang="en-US" altLang="zh-CN" i="1" baseline="-25000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s 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，有些方法则是利用了Parseval定理进行能量归一化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处理）</a:t>
            </a:r>
            <a:endParaRPr lang="zh-CN" altLang="en-US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13" name="图片 12" descr="FFT"/>
          <p:cNvPicPr>
            <a:picLocks noChangeAspect="1"/>
          </p:cNvPicPr>
          <p:nvPr/>
        </p:nvPicPr>
        <p:blipFill>
          <a:blip r:embed="rId3"/>
          <a:srcRect l="6084" r="5327"/>
          <a:stretch>
            <a:fillRect/>
          </a:stretch>
        </p:blipFill>
        <p:spPr>
          <a:xfrm>
            <a:off x="5696585" y="1798955"/>
            <a:ext cx="6019800" cy="4867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理论基础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545" y="1798923"/>
            <a:ext cx="44761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FFT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的采样率</a:t>
            </a:r>
            <a:endParaRPr lang="zh-CN" altLang="en-US" sz="2000" dirty="0">
              <a:solidFill>
                <a:srgbClr val="C0000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1325" y="2214245"/>
            <a:ext cx="5675630" cy="402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利用模数转换器对连续信号进行数字化，需要保证</a:t>
            </a:r>
            <a:r>
              <a:rPr lang="zh-CN" altLang="en-US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采样率是模数转换器输入的连续信号带宽的</a:t>
            </a:r>
            <a:r>
              <a:rPr lang="en-US" altLang="zh-CN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2</a:t>
            </a:r>
            <a:r>
              <a:rPr lang="zh-CN" altLang="en-US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倍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。</a:t>
            </a:r>
            <a:endParaRPr lang="zh-CN" altLang="en-US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右侧以信号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x 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(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t 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) = e</a:t>
            </a:r>
            <a:r>
              <a:rPr lang="en-US" altLang="zh-CN" sz="1800" b="0" u="none" strike="noStrike" baseline="30000" dirty="0">
                <a:latin typeface="OPPO Sans" panose="00020600040101010101" pitchFamily="18" charset="-122"/>
                <a:ea typeface="OPPO Sans" panose="00020600040101010101" pitchFamily="18" charset="-122"/>
              </a:rPr>
              <a:t>-</a:t>
            </a:r>
            <a:r>
              <a:rPr lang="en-US" altLang="zh-CN" sz="1800" b="0" i="1" u="none" strike="noStrike" baseline="30000" dirty="0">
                <a:latin typeface="OPPO Sans" panose="00020600040101010101" pitchFamily="18" charset="-122"/>
                <a:ea typeface="OPPO Sans" panose="00020600040101010101" pitchFamily="18" charset="-122"/>
              </a:rPr>
              <a:t>at</a:t>
            </a:r>
            <a:r>
              <a:rPr lang="en-US" altLang="zh-CN" sz="1800" b="0" u="none" strike="noStrike" baseline="3000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en-US" altLang="zh-CN" sz="1800" b="0" i="1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u </a:t>
            </a:r>
            <a:r>
              <a:rPr lang="en-US" altLang="zh-CN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(</a:t>
            </a:r>
            <a:r>
              <a:rPr lang="en-US" altLang="zh-CN" sz="1800" b="0" i="1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t</a:t>
            </a:r>
            <a:r>
              <a:rPr lang="en-US" altLang="zh-CN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 ) </a:t>
            </a:r>
            <a:r>
              <a:rPr lang="zh-CN" altLang="en-US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为例，显然采样率更高时</a:t>
            </a:r>
            <a:r>
              <a:rPr lang="zh-CN" altLang="en-US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频谱带宽更</a:t>
            </a:r>
            <a:r>
              <a:rPr lang="zh-CN" altLang="en-US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大。</a:t>
            </a:r>
            <a:endParaRPr lang="zh-CN" altLang="en-US" sz="1800" b="0" u="none" strike="noStrike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800" b="0" u="none" strike="noStrike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但是，</a:t>
            </a:r>
            <a:r>
              <a:rPr lang="en-US" altLang="zh-CN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Nyquist </a:t>
            </a:r>
            <a:r>
              <a:rPr lang="zh-CN" altLang="en-US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定律并不是说采样率为带宽</a:t>
            </a:r>
            <a:r>
              <a:rPr lang="en-US" altLang="zh-CN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2</a:t>
            </a:r>
            <a:r>
              <a:rPr lang="zh-CN" altLang="en-US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倍即可，因为</a:t>
            </a:r>
            <a:r>
              <a:rPr lang="en-US" altLang="zh-CN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 Nyquist </a:t>
            </a:r>
            <a:r>
              <a:rPr lang="zh-CN" altLang="en-US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定律关注的是频率。</a:t>
            </a:r>
            <a:r>
              <a:rPr lang="zh-CN" altLang="en-US" sz="1800" b="0" u="none" strike="noStrike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如果需要关注幅值，采样率应取带宽的</a:t>
            </a:r>
            <a:r>
              <a:rPr lang="en-US" altLang="zh-CN" sz="1800" b="0" u="none" strike="noStrike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10</a:t>
            </a:r>
            <a:r>
              <a:rPr lang="zh-CN" altLang="en-US" sz="1800" b="0" u="none" strike="noStrike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倍至</a:t>
            </a:r>
            <a:r>
              <a:rPr lang="en-US" altLang="zh-CN" sz="1800" b="0" u="none" strike="noStrike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20</a:t>
            </a:r>
            <a:r>
              <a:rPr lang="zh-CN" altLang="en-US" sz="1800" b="0" u="none" strike="noStrike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倍才能有效降低幅值误差</a:t>
            </a:r>
            <a:r>
              <a:rPr lang="zh-CN" altLang="en-US" sz="1800" b="0" u="none" strike="noStrike" dirty="0">
                <a:latin typeface="OPPO Sans" panose="00020600040101010101" pitchFamily="18" charset="-122"/>
                <a:ea typeface="OPPO Sans" panose="00020600040101010101" pitchFamily="18" charset="-122"/>
              </a:rPr>
              <a:t>。</a:t>
            </a:r>
            <a:endParaRPr lang="zh-CN" altLang="en-US" sz="1800" b="0" u="none" strike="noStrike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800" b="0" u="none" strike="noStrike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800" b="0" u="none" strike="noStrike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11" name="图片 10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955" y="2197735"/>
            <a:ext cx="5599430" cy="349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理论基础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545" y="1798923"/>
            <a:ext cx="44761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FFT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的采样时间</a:t>
            </a:r>
            <a:endParaRPr lang="zh-CN" altLang="en-US" sz="2000" dirty="0">
              <a:solidFill>
                <a:srgbClr val="C0000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1325" y="2214245"/>
            <a:ext cx="4670425" cy="4133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N 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点基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2 FFT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需要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N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= 2 </a:t>
            </a:r>
            <a:r>
              <a:rPr lang="en-US" altLang="zh-CN" sz="1800" b="0" i="1" u="none" strike="noStrike" baseline="30000" dirty="0">
                <a:latin typeface="OPPO Sans" panose="00020600040101010101" pitchFamily="18" charset="-122"/>
                <a:ea typeface="OPPO Sans" panose="00020600040101010101" pitchFamily="18" charset="-122"/>
              </a:rPr>
              <a:t>k</a:t>
            </a:r>
            <a:r>
              <a:rPr lang="en-US" altLang="zh-CN" sz="1800" b="0" u="none" strike="noStrike" baseline="3000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个输入样值，并且采集数据的总时间间隔必须足够长，才能达到对给定采样率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f</a:t>
            </a:r>
            <a:r>
              <a:rPr lang="en-US" altLang="zh-CN" sz="1800" b="0" i="1" u="none" strike="noStrike" baseline="-25000" dirty="0">
                <a:latin typeface="OPPO Sans" panose="00020600040101010101" pitchFamily="18" charset="-122"/>
                <a:ea typeface="OPPO Sans" panose="00020600040101010101" pitchFamily="18" charset="-122"/>
              </a:rPr>
              <a:t>s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进行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FFT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运算的频率分辨率的要求。采集数据的总时间间隔是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FFT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频率分辨率的倒数，并且</a:t>
            </a:r>
            <a:r>
              <a:rPr lang="zh-CN" altLang="en-US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以固定采样率</a:t>
            </a:r>
            <a:r>
              <a:rPr lang="en-US" altLang="zh-CN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 fs </a:t>
            </a:r>
            <a:r>
              <a:rPr lang="zh-CN" altLang="en-US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采样的总时间间隔越长，频率分辨率就会越好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。</a:t>
            </a:r>
            <a:endParaRPr lang="zh-CN" altLang="en-US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右侧以伪随机三频波信号为例，当采样时间分别取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t=1s 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和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t=4s 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时，可以明显看出频谱分辨率的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差异。</a:t>
            </a:r>
            <a:endParaRPr lang="zh-CN" altLang="en-US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9" name="图片 8" descr="3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430" y="1342390"/>
            <a:ext cx="6497955" cy="2844800"/>
          </a:xfrm>
          <a:prstGeom prst="rect">
            <a:avLst/>
          </a:prstGeom>
        </p:spPr>
      </p:pic>
      <p:pic>
        <p:nvPicPr>
          <p:cNvPr id="11" name="图片 10" descr="3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430" y="4187190"/>
            <a:ext cx="6497320" cy="2503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26" y="227613"/>
            <a:ext cx="3960293" cy="686333"/>
            <a:chOff x="569" y="288"/>
            <a:chExt cx="7885" cy="1360"/>
          </a:xfrm>
        </p:grpSpPr>
        <p:sp>
          <p:nvSpPr>
            <p:cNvPr id="5" name="矩形 4"/>
            <p:cNvSpPr/>
            <p:nvPr/>
          </p:nvSpPr>
          <p:spPr>
            <a:xfrm>
              <a:off x="569" y="766"/>
              <a:ext cx="750" cy="750"/>
            </a:xfrm>
            <a:prstGeom prst="rect">
              <a:avLst/>
            </a:prstGeom>
            <a:noFill/>
            <a:ln>
              <a:solidFill>
                <a:schemeClr val="accent3">
                  <a:alpha val="7490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92" y="474"/>
              <a:ext cx="750" cy="7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/>
            <p:nvPr/>
          </p:nvSpPr>
          <p:spPr>
            <a:xfrm>
              <a:off x="1800" y="288"/>
              <a:ext cx="6190" cy="9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3">
                      <a:lumMod val="75000"/>
                    </a:schemeClr>
                  </a:solidFill>
                  <a:latin typeface="OPPO Sans" panose="00020600040101010101" pitchFamily="18" charset="-122"/>
                  <a:ea typeface="OPPO Sans" panose="00020600040101010101" pitchFamily="18" charset="-122"/>
                  <a:sym typeface="+mn-lt"/>
                </a:rPr>
                <a:t>已完成的工作</a:t>
              </a:r>
              <a:endParaRPr lang="zh-CN" altLang="en-US" sz="2400" dirty="0">
                <a:solidFill>
                  <a:schemeClr val="accent3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sym typeface="+mn-lt"/>
              </a:endParaRPr>
            </a:p>
          </p:txBody>
        </p:sp>
        <p:sp>
          <p:nvSpPr>
            <p:cNvPr id="8" name="文本框 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  <p:cNvSpPr txBox="1"/>
            <p:nvPr/>
          </p:nvSpPr>
          <p:spPr>
            <a:xfrm>
              <a:off x="1800" y="969"/>
              <a:ext cx="6654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defRPr/>
              </a:pP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rPr>
                <a:t>Finished Work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123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5" y="318452"/>
            <a:ext cx="2160000" cy="5889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6" y="1275450"/>
            <a:ext cx="53803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理论基础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545" y="1798923"/>
            <a:ext cx="44761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FFT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的采样</a:t>
            </a:r>
            <a:r>
              <a:rPr lang="zh-CN" altLang="en-US" sz="2000" dirty="0">
                <a:solidFill>
                  <a:srgbClr val="C00000"/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 Sans" panose="00020600040101010101" pitchFamily="18" charset="-122"/>
              </a:rPr>
              <a:t>周期</a:t>
            </a:r>
            <a:endParaRPr lang="zh-CN" altLang="en-US" sz="2000" dirty="0">
              <a:solidFill>
                <a:srgbClr val="C00000"/>
              </a:solidFill>
              <a:latin typeface="OPPO Sans" panose="00020600040101010101" pitchFamily="18" charset="-122"/>
              <a:ea typeface="OPPO Sans" panose="00020600040101010101" pitchFamily="18" charset="-122"/>
              <a:cs typeface="OPPO Sans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1325" y="2214245"/>
            <a:ext cx="4670425" cy="4133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由于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N 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点基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2 FFT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需要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en-US" altLang="zh-CN" sz="1800" b="0" i="1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N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 = 2 </a:t>
            </a:r>
            <a:r>
              <a:rPr lang="en-US" altLang="zh-CN" sz="1800" b="0" i="1" u="none" strike="noStrike" baseline="30000" dirty="0">
                <a:latin typeface="OPPO Sans" panose="00020600040101010101" pitchFamily="18" charset="-122"/>
                <a:ea typeface="OPPO Sans" panose="00020600040101010101" pitchFamily="18" charset="-122"/>
              </a:rPr>
              <a:t>k</a:t>
            </a:r>
            <a:r>
              <a:rPr lang="en-US" altLang="zh-CN" sz="1800" b="0" u="none" strike="noStrike" baseline="30000" dirty="0">
                <a:latin typeface="OPPO Sans" panose="00020600040101010101" pitchFamily="18" charset="-122"/>
                <a:ea typeface="OPPO Sans" panose="00020600040101010101" pitchFamily="18" charset="-122"/>
              </a:rPr>
              <a:t> 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个输入样值，与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2 n 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序列伪随机信号的长度相吻合，因此</a:t>
            </a:r>
            <a:r>
              <a:rPr lang="en-US" altLang="zh-CN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FFT</a:t>
            </a:r>
            <a:r>
              <a:rPr lang="zh-CN" altLang="en-US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的采样周期即为</a:t>
            </a:r>
            <a:r>
              <a:rPr lang="en-US" altLang="zh-CN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2 n </a:t>
            </a:r>
            <a:r>
              <a:rPr lang="zh-CN" altLang="en-US" sz="1800" b="0" u="none" strike="noStrike" baseline="0" dirty="0">
                <a:solidFill>
                  <a:schemeClr val="accent1">
                    <a:lumMod val="50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</a:rPr>
              <a:t>伪随机信号的整周期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，继而保证不会出现频谱泄露问题。</a:t>
            </a:r>
            <a:endParaRPr lang="zh-CN" altLang="en-US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在增加</a:t>
            </a:r>
            <a:r>
              <a:rPr lang="en-US" altLang="zh-CN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FFT</a:t>
            </a: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的采样时间，也应当增加为周期整数倍，否则就会出现频谱泄露。</a:t>
            </a: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latin typeface="OPPO Sans" panose="00020600040101010101" pitchFamily="18" charset="-122"/>
              <a:ea typeface="OPPO Sans" panose="00020600040101010101" pitchFamily="18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OPPO Sans" panose="00020600040101010101" pitchFamily="18" charset="-122"/>
                <a:ea typeface="OPPO Sans" panose="00020600040101010101" pitchFamily="18" charset="-122"/>
                <a:sym typeface="+mn-ea"/>
              </a:rPr>
              <a:t>增加采样时间，即相当于增加了矩形窗的宽度，从而使主瓣带宽变窄。</a:t>
            </a:r>
            <a:endParaRPr lang="zh-CN" altLang="en-US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95745" y="5702935"/>
            <a:ext cx="4699635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离散信号做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FFT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本质上为</a:t>
            </a:r>
            <a:r>
              <a:rPr lang="en-US" altLang="zh-CN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z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变换域上取</a:t>
            </a:r>
            <a:r>
              <a:rPr lang="zh-CN" altLang="en-US" sz="1800" b="0" u="none" strike="noStrike" baseline="0" dirty="0">
                <a:latin typeface="OPPO Sans" panose="00020600040101010101" pitchFamily="18" charset="-122"/>
                <a:ea typeface="OPPO Sans" panose="00020600040101010101" pitchFamily="18" charset="-122"/>
              </a:rPr>
              <a:t>单位圆</a:t>
            </a:r>
            <a:endParaRPr lang="zh-CN" altLang="en-US" sz="1800" b="0" u="none" strike="noStrike" baseline="0" dirty="0">
              <a:latin typeface="OPPO Sans" panose="00020600040101010101" pitchFamily="18" charset="-122"/>
              <a:ea typeface="OPPO Sans" panose="00020600040101010101" pitchFamily="18" charset="-122"/>
            </a:endParaRPr>
          </a:p>
        </p:txBody>
      </p:sp>
      <p:pic>
        <p:nvPicPr>
          <p:cNvPr id="15" name="图片 14" descr="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45" y="1932940"/>
            <a:ext cx="3768090" cy="358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99.7059842519685,&quot;left&quot;:494.51173228346454,&quot;top&quot;:200.5612598425197,&quot;width&quot;:477.54559055118114}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99.7059842519685,&quot;left&quot;:494.51173228346454,&quot;top&quot;:200.5612598425197,&quot;width&quot;:477.54559055118114}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99.7059842519685,&quot;left&quot;:494.51173228346454,&quot;top&quot;:200.5612598425197,&quot;width&quot;:477.54559055118114}"/>
</p:tagLst>
</file>

<file path=ppt/tags/tag13.xml><?xml version="1.0" encoding="utf-8"?>
<p:tagLst xmlns:p="http://schemas.openxmlformats.org/presentationml/2006/main">
  <p:tag name="TABLE_ENDDRAG_ORIGIN_RECT" val="471*328"/>
  <p:tag name="TABLE_ENDDRAG_RECT" val="34*175*471*328"/>
  <p:tag name="TABLE_AUTOADJUST_FLAG" val="1"/>
</p:tagLst>
</file>

<file path=ppt/tags/tag14.xml><?xml version="1.0" encoding="utf-8"?>
<p:tagLst xmlns:p="http://schemas.openxmlformats.org/presentationml/2006/main">
  <p:tag name="TABLE_ENDDRAG_ORIGIN_RECT" val="471*328"/>
  <p:tag name="TABLE_ENDDRAG_RECT" val="34*175*471*328"/>
  <p:tag name="TABLE_AUTOADJUST_FLAG" val="1"/>
</p:tagLst>
</file>

<file path=ppt/tags/tag15.xml><?xml version="1.0" encoding="utf-8"?>
<p:tagLst xmlns:p="http://schemas.openxmlformats.org/presentationml/2006/main">
  <p:tag name="TABLE_ENDDRAG_ORIGIN_RECT" val="901*290"/>
  <p:tag name="TABLE_ENDDRAG_RECT" val="34*187*901*290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COMMONDATA" val="eyJoZGlkIjoiZWQ4YTVlOTFhNjQ4ZmQ1OTVjZmIzOTc1ZDliYWY0YTk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99.7059842519685,&quot;left&quot;:494.51173228346454,&quot;top&quot;:200.5612598425197,&quot;width&quot;:477.54559055118114}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299.7059842519685,&quot;left&quot;:494.51173228346454,&quot;top&quot;:200.5612598425197,&quot;width&quot;:477.54559055118114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299.7059842519685,&quot;left&quot;:494.51173228346454,&quot;top&quot;:200.5612598425197,&quot;width&quot;:477.54559055118114}"/>
</p:tagLst>
</file>

<file path=ppt/tags/tag6.xml><?xml version="1.0" encoding="utf-8"?>
<p:tagLst xmlns:p="http://schemas.openxmlformats.org/presentationml/2006/main">
  <p:tag name="KSO_WM_BEAUTIFY_FLAG" val=""/>
  <p:tag name="KSO_WM_DIAGRAM_VIRTUALLY_FRAME" val="{&quot;height&quot;:299.7059842519685,&quot;left&quot;:494.51173228346454,&quot;top&quot;:200.5612598425197,&quot;width&quot;:477.54559055118114}"/>
</p:tagLst>
</file>

<file path=ppt/tags/tag7.xml><?xml version="1.0" encoding="utf-8"?>
<p:tagLst xmlns:p="http://schemas.openxmlformats.org/presentationml/2006/main">
  <p:tag name="KSO_WM_BEAUTIFY_FLAG" val=""/>
  <p:tag name="KSO_WM_DIAGRAM_VIRTUALLY_FRAME" val="{&quot;height&quot;:299.7059842519685,&quot;left&quot;:494.51173228346454,&quot;top&quot;:200.5612598425197,&quot;width&quot;:477.54559055118114}"/>
</p:tagLst>
</file>

<file path=ppt/tags/tag8.xml><?xml version="1.0" encoding="utf-8"?>
<p:tagLst xmlns:p="http://schemas.openxmlformats.org/presentationml/2006/main">
  <p:tag name="KSO_WM_DIAGRAM_VIRTUALLY_FRAME" val="{&quot;height&quot;:299.7059842519685,&quot;left&quot;:494.51173228346454,&quot;top&quot;:200.5612598425197,&quot;width&quot;:477.54559055118114}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299.7059842519685,&quot;left&quot;:494.51173228346454,&quot;top&quot;:200.5612598425197,&quot;width&quot;:477.54559055118114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D84C6"/>
      </a:accent1>
      <a:accent2>
        <a:srgbClr val="FFC000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D84C6"/>
    </a:accent1>
    <a:accent2>
      <a:srgbClr val="FFC000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0026E5"/>
    </a:hlink>
    <a:folHlink>
      <a:srgbClr val="7E1FAD"/>
    </a:folHlink>
  </a:clrScheme>
</a:themeOverride>
</file>

<file path=ppt/theme/themeOverride2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D84C6"/>
    </a:accent1>
    <a:accent2>
      <a:srgbClr val="FFC000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0026E5"/>
    </a:hlink>
    <a:folHlink>
      <a:srgbClr val="7E1FAD"/>
    </a:folHlink>
  </a:clrScheme>
</a:themeOverride>
</file>

<file path=ppt/theme/themeOverride3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D84C6"/>
    </a:accent1>
    <a:accent2>
      <a:srgbClr val="FFC000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0026E5"/>
    </a:hlink>
    <a:folHlink>
      <a:srgbClr val="7E1FAD"/>
    </a:folHlink>
  </a:clrScheme>
</a:themeOverride>
</file>

<file path=ppt/theme/themeOverride4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D84C6"/>
    </a:accent1>
    <a:accent2>
      <a:srgbClr val="FFC000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0026E5"/>
    </a:hlink>
    <a:folHlink>
      <a:srgbClr val="7E1FAD"/>
    </a:folHlink>
  </a:clrScheme>
</a:themeOverride>
</file>

<file path=ppt/theme/themeOverride5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D84C6"/>
    </a:accent1>
    <a:accent2>
      <a:srgbClr val="FFC000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0026E5"/>
    </a:hlink>
    <a:folHlink>
      <a:srgbClr val="7E1FA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3649</Words>
  <Application>WPS 演示</Application>
  <PresentationFormat>宽屏</PresentationFormat>
  <Paragraphs>432</Paragraphs>
  <Slides>24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24</vt:i4>
      </vt:variant>
    </vt:vector>
  </HeadingPairs>
  <TitlesOfParts>
    <vt:vector size="54" baseType="lpstr">
      <vt:lpstr>Arial</vt:lpstr>
      <vt:lpstr>宋体</vt:lpstr>
      <vt:lpstr>Wingdings</vt:lpstr>
      <vt:lpstr>OPPO Sans</vt:lpstr>
      <vt:lpstr>Inconsolata Condensed Thin</vt:lpstr>
      <vt:lpstr>Cormorant SC</vt:lpstr>
      <vt:lpstr>思源黑体 CN Medium</vt:lpstr>
      <vt:lpstr>黑体</vt:lpstr>
      <vt:lpstr>思源黑体 CN Bold</vt:lpstr>
      <vt:lpstr>Inconsolata ExtraLight</vt:lpstr>
      <vt:lpstr>思源黑体 CN Regular</vt:lpstr>
      <vt:lpstr>思源黑体 CN ExtraLight</vt:lpstr>
      <vt:lpstr>Century Gothic</vt:lpstr>
      <vt:lpstr>思源宋体 CN Heavy</vt:lpstr>
      <vt:lpstr>思源黑体 CN Light</vt:lpstr>
      <vt:lpstr>Calibri</vt:lpstr>
      <vt:lpstr>微软雅黑</vt:lpstr>
      <vt:lpstr>Arial Unicode MS</vt:lpstr>
      <vt:lpstr>等线</vt:lpstr>
      <vt:lpstr>Inconsolata</vt:lpstr>
      <vt:lpstr>WPS</vt:lpstr>
      <vt:lpstr>Equation.KSEE3</vt:lpstr>
      <vt:lpstr>Equation.AxMath</vt:lpstr>
      <vt:lpstr>Equation.AxMath</vt:lpstr>
      <vt:lpstr>Equation.KSEE3</vt:lpstr>
      <vt:lpstr>Equation.AxMath</vt:lpstr>
      <vt:lpstr>Equation.AxMath</vt:lpstr>
      <vt:lpstr>Equation.AxMath</vt:lpstr>
      <vt:lpstr>Equation.AxMath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杨曜堃</dc:creator>
  <cp:lastModifiedBy>杨曜堃</cp:lastModifiedBy>
  <cp:revision>72</cp:revision>
  <dcterms:created xsi:type="dcterms:W3CDTF">2023-08-09T12:44:00Z</dcterms:created>
  <dcterms:modified xsi:type="dcterms:W3CDTF">2024-11-26T05:21:32Z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2052-12.1.0.17147</vt:lpwstr>
  </property>
</Properties>
</file>